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6"/>
  </p:notes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FF95D4-1737-4408-B441-2D73ADF2A1BF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A6499-5242-40A1-BE68-D8D0AF65AAE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A6499-5242-40A1-BE68-D8D0AF65AAE9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86000"/>
            <a:ext cx="8229600" cy="1524000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Параллельный перенос</a:t>
            </a:r>
            <a:br>
              <a:rPr lang="ru-RU" sz="6000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9 класс</a:t>
            </a:r>
            <a:endParaRPr lang="ru-RU" sz="6000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90800" y="4724400"/>
            <a:ext cx="6172200" cy="1371600"/>
          </a:xfrm>
        </p:spPr>
        <p:txBody>
          <a:bodyPr>
            <a:normAutofit/>
          </a:bodyPr>
          <a:lstStyle/>
          <a:p>
            <a:pPr algn="r"/>
            <a:r>
              <a:rPr lang="ru-RU" sz="1400" dirty="0" smtClean="0"/>
              <a:t>Учитель математики МБОУ «Первомайская ООШ </a:t>
            </a:r>
            <a:r>
              <a:rPr lang="ru-RU" sz="1400" dirty="0" err="1" smtClean="0"/>
              <a:t>Кувандыкского</a:t>
            </a:r>
            <a:r>
              <a:rPr lang="ru-RU" sz="1400" dirty="0" smtClean="0"/>
              <a:t> ГО Оренбургской области» </a:t>
            </a:r>
            <a:r>
              <a:rPr lang="ru-RU" sz="1400" dirty="0" err="1" smtClean="0"/>
              <a:t>Алибаева</a:t>
            </a:r>
            <a:r>
              <a:rPr lang="ru-RU" sz="1400" dirty="0" smtClean="0"/>
              <a:t> А.Р.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Цели </a:t>
            </a:r>
            <a:r>
              <a:rPr lang="ru-RU" sz="4000" b="1" dirty="0" smtClean="0">
                <a:latin typeface="+mn-lt"/>
              </a:rPr>
              <a:t>урока:</a:t>
            </a:r>
            <a:endParaRPr lang="ru-RU" sz="40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2286000"/>
            <a:ext cx="7543800" cy="4389120"/>
          </a:xfrm>
        </p:spPr>
        <p:txBody>
          <a:bodyPr/>
          <a:lstStyle/>
          <a:p>
            <a:pPr>
              <a:lnSpc>
                <a:spcPct val="150000"/>
              </a:lnSpc>
              <a:buClrTx/>
              <a:buFont typeface="Arial" pitchFamily="34" charset="0"/>
              <a:buChar char="•"/>
            </a:pPr>
            <a:r>
              <a:rPr lang="ru-RU" dirty="0" smtClean="0"/>
              <a:t>закрепить знания по осевой и центральной симметрии, </a:t>
            </a:r>
            <a:endParaRPr lang="ru-RU" dirty="0" smtClean="0"/>
          </a:p>
          <a:p>
            <a:pPr>
              <a:lnSpc>
                <a:spcPct val="150000"/>
              </a:lnSpc>
              <a:buClrTx/>
              <a:buFont typeface="Arial" pitchFamily="34" charset="0"/>
              <a:buChar char="•"/>
            </a:pPr>
            <a:r>
              <a:rPr lang="ru-RU" dirty="0" smtClean="0"/>
              <a:t>ввести </a:t>
            </a:r>
            <a:r>
              <a:rPr lang="ru-RU" dirty="0" smtClean="0"/>
              <a:t>понятие параллельного переноса, </a:t>
            </a:r>
            <a:endParaRPr lang="ru-RU" dirty="0" smtClean="0"/>
          </a:p>
          <a:p>
            <a:pPr>
              <a:lnSpc>
                <a:spcPct val="150000"/>
              </a:lnSpc>
              <a:buClrTx/>
              <a:buFont typeface="Arial" pitchFamily="34" charset="0"/>
              <a:buChar char="•"/>
            </a:pPr>
            <a:r>
              <a:rPr lang="ru-RU" dirty="0" smtClean="0"/>
              <a:t>научить </a:t>
            </a:r>
            <a:r>
              <a:rPr lang="ru-RU" dirty="0" smtClean="0"/>
              <a:t>решать простейшие задачи.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Повторение:  </a:t>
            </a:r>
            <a:r>
              <a:rPr lang="ru-RU" sz="4000" b="1" dirty="0" smtClean="0">
                <a:latin typeface="+mn-lt"/>
              </a:rPr>
              <a:t>движение</a:t>
            </a:r>
            <a:r>
              <a:rPr lang="ru-RU" sz="4000" b="1" dirty="0" smtClean="0">
                <a:latin typeface="+mn-lt"/>
              </a:rPr>
              <a:t>,  осевая и центральная симметрии</a:t>
            </a:r>
            <a:endParaRPr lang="ru-RU" sz="40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3752"/>
          </a:xfrm>
        </p:spPr>
        <p:txBody>
          <a:bodyPr/>
          <a:lstStyle/>
          <a:p>
            <a:pPr marL="457200" lvl="0" indent="-457200">
              <a:buClrTx/>
              <a:buFont typeface="+mj-lt"/>
              <a:buAutoNum type="arabicParenR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ClrTx/>
              <a:buFont typeface="+mj-lt"/>
              <a:buAutoNum type="arabicParenR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ClrTx/>
              <a:buFont typeface="+mj-lt"/>
              <a:buAutoNum type="arabicParenR"/>
            </a:pPr>
            <a:r>
              <a:rPr lang="ru-RU" dirty="0" smtClean="0">
                <a:cs typeface="Times New Roman" pitchFamily="18" charset="0"/>
              </a:rPr>
              <a:t>Дайте </a:t>
            </a:r>
            <a:r>
              <a:rPr lang="ru-RU" dirty="0" smtClean="0">
                <a:cs typeface="Times New Roman" pitchFamily="18" charset="0"/>
              </a:rPr>
              <a:t>определение движения</a:t>
            </a:r>
          </a:p>
          <a:p>
            <a:pPr marL="457200" lvl="0" indent="-457200">
              <a:buClrTx/>
              <a:buFont typeface="+mj-lt"/>
              <a:buAutoNum type="arabicParenR"/>
            </a:pPr>
            <a:r>
              <a:rPr lang="ru-RU" dirty="0" smtClean="0">
                <a:cs typeface="Times New Roman" pitchFamily="18" charset="0"/>
              </a:rPr>
              <a:t>Назовите свойства движения.</a:t>
            </a:r>
          </a:p>
          <a:p>
            <a:pPr marL="457200" lvl="0" indent="-457200">
              <a:buClrTx/>
              <a:buFont typeface="+mj-lt"/>
              <a:buAutoNum type="arabicParenR"/>
            </a:pPr>
            <a:r>
              <a:rPr lang="ru-RU" dirty="0" smtClean="0">
                <a:cs typeface="Times New Roman" pitchFamily="18" charset="0"/>
              </a:rPr>
              <a:t>Какие виды симметрии вы знаете? </a:t>
            </a:r>
          </a:p>
          <a:p>
            <a:pPr marL="457200" lvl="0" indent="-457200">
              <a:buClrTx/>
              <a:buFont typeface="+mj-lt"/>
              <a:buAutoNum type="arabicParenR"/>
            </a:pPr>
            <a:r>
              <a:rPr lang="ru-RU" dirty="0" smtClean="0">
                <a:cs typeface="Times New Roman" pitchFamily="18" charset="0"/>
              </a:rPr>
              <a:t>Являются ли осевая и центральная симметрия движением? </a:t>
            </a:r>
          </a:p>
          <a:p>
            <a:pPr marL="457200" lvl="0" indent="-457200">
              <a:buClrTx/>
              <a:buFont typeface="+mj-lt"/>
              <a:buAutoNum type="arabicParenR"/>
            </a:pPr>
            <a:r>
              <a:rPr lang="ru-RU" dirty="0" smtClean="0">
                <a:cs typeface="Times New Roman" pitchFamily="18" charset="0"/>
              </a:rPr>
              <a:t>Что называется осевой симметрией? </a:t>
            </a:r>
          </a:p>
          <a:p>
            <a:pPr marL="457200" lvl="0" indent="-457200">
              <a:buClrTx/>
              <a:buFont typeface="+mj-lt"/>
              <a:buAutoNum type="arabicParenR"/>
            </a:pPr>
            <a:r>
              <a:rPr lang="ru-RU" dirty="0" smtClean="0">
                <a:cs typeface="Times New Roman" pitchFamily="18" charset="0"/>
              </a:rPr>
              <a:t>Что называется центральной симметрией?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Математический диктант</a:t>
            </a:r>
            <a:endParaRPr lang="ru-RU" sz="4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419600"/>
          </a:xfrm>
        </p:spPr>
        <p:txBody>
          <a:bodyPr>
            <a:normAutofit fontScale="70000" lnSpcReduction="20000"/>
          </a:bodyPr>
          <a:lstStyle/>
          <a:p>
            <a:pPr marL="324000" lvl="0" indent="-360000" algn="just">
              <a:spcAft>
                <a:spcPts val="1200"/>
              </a:spcAft>
              <a:buClrTx/>
              <a:buFont typeface="+mj-lt"/>
              <a:buAutoNum type="arabicParenR"/>
            </a:pPr>
            <a:r>
              <a:rPr lang="ru-RU" sz="3400" dirty="0" smtClean="0">
                <a:cs typeface="Times New Roman" pitchFamily="18" charset="0"/>
              </a:rPr>
              <a:t>Отметьте точки </a:t>
            </a:r>
            <a:r>
              <a:rPr lang="ru-RU" sz="3400" i="1" dirty="0" smtClean="0">
                <a:cs typeface="Times New Roman" pitchFamily="18" charset="0"/>
              </a:rPr>
              <a:t>К</a:t>
            </a:r>
            <a:r>
              <a:rPr lang="ru-RU" sz="3400" dirty="0" smtClean="0">
                <a:cs typeface="Times New Roman" pitchFamily="18" charset="0"/>
              </a:rPr>
              <a:t> и </a:t>
            </a:r>
            <a:r>
              <a:rPr lang="ru-RU" sz="3400" i="1" dirty="0" smtClean="0">
                <a:cs typeface="Times New Roman" pitchFamily="18" charset="0"/>
              </a:rPr>
              <a:t>М</a:t>
            </a:r>
            <a:r>
              <a:rPr lang="ru-RU" sz="3400" dirty="0" smtClean="0">
                <a:cs typeface="Times New Roman" pitchFamily="18" charset="0"/>
              </a:rPr>
              <a:t>. Постройте точку</a:t>
            </a:r>
            <a:r>
              <a:rPr lang="ru-RU" sz="3400" i="1" dirty="0" smtClean="0">
                <a:cs typeface="Times New Roman" pitchFamily="18" charset="0"/>
              </a:rPr>
              <a:t> К</a:t>
            </a:r>
            <a:r>
              <a:rPr lang="ru-RU" sz="3400" i="1" baseline="-25000" dirty="0" smtClean="0">
                <a:cs typeface="Times New Roman" pitchFamily="18" charset="0"/>
              </a:rPr>
              <a:t>1</a:t>
            </a:r>
            <a:r>
              <a:rPr lang="ru-RU" sz="3400" dirty="0" smtClean="0">
                <a:cs typeface="Times New Roman" pitchFamily="18" charset="0"/>
              </a:rPr>
              <a:t>, симметричную точке </a:t>
            </a:r>
            <a:r>
              <a:rPr lang="ru-RU" sz="3400" i="1" dirty="0" smtClean="0">
                <a:cs typeface="Times New Roman" pitchFamily="18" charset="0"/>
              </a:rPr>
              <a:t>К </a:t>
            </a:r>
            <a:r>
              <a:rPr lang="ru-RU" sz="3400" dirty="0" smtClean="0">
                <a:cs typeface="Times New Roman" pitchFamily="18" charset="0"/>
              </a:rPr>
              <a:t>относительно точки </a:t>
            </a:r>
            <a:r>
              <a:rPr lang="ru-RU" sz="3400" i="1" dirty="0" smtClean="0">
                <a:cs typeface="Times New Roman" pitchFamily="18" charset="0"/>
              </a:rPr>
              <a:t>М</a:t>
            </a:r>
            <a:r>
              <a:rPr lang="ru-RU" sz="3400" dirty="0" smtClean="0">
                <a:cs typeface="Times New Roman" pitchFamily="18" charset="0"/>
              </a:rPr>
              <a:t>.</a:t>
            </a:r>
          </a:p>
          <a:p>
            <a:pPr marL="324000" lvl="0" indent="-360000" algn="just">
              <a:spcAft>
                <a:spcPts val="1200"/>
              </a:spcAft>
              <a:buClrTx/>
              <a:buFont typeface="+mj-lt"/>
              <a:buAutoNum type="arabicParenR"/>
            </a:pPr>
            <a:r>
              <a:rPr lang="ru-RU" sz="3400" dirty="0" smtClean="0">
                <a:cs typeface="Times New Roman" pitchFamily="18" charset="0"/>
              </a:rPr>
              <a:t>Начертите прямую </a:t>
            </a:r>
            <a:r>
              <a:rPr lang="ru-RU" sz="3400" i="1" dirty="0" smtClean="0">
                <a:cs typeface="Times New Roman" pitchFamily="18" charset="0"/>
              </a:rPr>
              <a:t>в</a:t>
            </a:r>
            <a:r>
              <a:rPr lang="ru-RU" sz="3400" dirty="0" smtClean="0">
                <a:cs typeface="Times New Roman" pitchFamily="18" charset="0"/>
              </a:rPr>
              <a:t> и точку </a:t>
            </a:r>
            <a:r>
              <a:rPr lang="ru-RU" sz="3400" i="1" dirty="0" smtClean="0">
                <a:cs typeface="Times New Roman" pitchFamily="18" charset="0"/>
              </a:rPr>
              <a:t>С</a:t>
            </a:r>
            <a:r>
              <a:rPr lang="ru-RU" sz="3400" dirty="0" smtClean="0">
                <a:cs typeface="Times New Roman" pitchFamily="18" charset="0"/>
              </a:rPr>
              <a:t> вне ее. Постройте точку </a:t>
            </a:r>
            <a:r>
              <a:rPr lang="ru-RU" sz="3400" i="1" dirty="0" smtClean="0">
                <a:cs typeface="Times New Roman" pitchFamily="18" charset="0"/>
              </a:rPr>
              <a:t>С</a:t>
            </a:r>
            <a:r>
              <a:rPr lang="ru-RU" sz="3400" i="1" baseline="-25000" dirty="0" smtClean="0">
                <a:cs typeface="Times New Roman" pitchFamily="18" charset="0"/>
              </a:rPr>
              <a:t>1</a:t>
            </a:r>
            <a:r>
              <a:rPr lang="ru-RU" sz="3400" dirty="0" smtClean="0">
                <a:cs typeface="Times New Roman" pitchFamily="18" charset="0"/>
              </a:rPr>
              <a:t>, симметричную точке </a:t>
            </a:r>
            <a:r>
              <a:rPr lang="ru-RU" sz="3400" i="1" dirty="0" smtClean="0">
                <a:cs typeface="Times New Roman" pitchFamily="18" charset="0"/>
              </a:rPr>
              <a:t>С</a:t>
            </a:r>
            <a:r>
              <a:rPr lang="ru-RU" sz="3400" dirty="0" smtClean="0">
                <a:cs typeface="Times New Roman" pitchFamily="18" charset="0"/>
              </a:rPr>
              <a:t> относительно прямой </a:t>
            </a:r>
            <a:r>
              <a:rPr lang="ru-RU" sz="3400" i="1" dirty="0" smtClean="0">
                <a:cs typeface="Times New Roman" pitchFamily="18" charset="0"/>
              </a:rPr>
              <a:t>в.</a:t>
            </a:r>
            <a:endParaRPr lang="ru-RU" sz="3400" dirty="0" smtClean="0">
              <a:cs typeface="Times New Roman" pitchFamily="18" charset="0"/>
            </a:endParaRPr>
          </a:p>
          <a:p>
            <a:pPr marL="324000" lvl="0" indent="-360000" algn="just">
              <a:spcAft>
                <a:spcPts val="1200"/>
              </a:spcAft>
              <a:buClrTx/>
              <a:buFont typeface="+mj-lt"/>
              <a:buAutoNum type="arabicParenR"/>
            </a:pPr>
            <a:r>
              <a:rPr lang="ru-RU" sz="3400" dirty="0" smtClean="0">
                <a:cs typeface="Times New Roman" pitchFamily="18" charset="0"/>
              </a:rPr>
              <a:t>Закончите предложение:  «Преобразование фигуры </a:t>
            </a:r>
            <a:r>
              <a:rPr lang="en-US" sz="3400" i="1" dirty="0" smtClean="0">
                <a:cs typeface="Times New Roman" pitchFamily="18" charset="0"/>
              </a:rPr>
              <a:t>F</a:t>
            </a:r>
            <a:r>
              <a:rPr lang="ru-RU" sz="3400" dirty="0" smtClean="0">
                <a:cs typeface="Times New Roman" pitchFamily="18" charset="0"/>
              </a:rPr>
              <a:t> в фигуру </a:t>
            </a:r>
            <a:r>
              <a:rPr lang="en-US" sz="3400" i="1" dirty="0" smtClean="0">
                <a:cs typeface="Times New Roman" pitchFamily="18" charset="0"/>
              </a:rPr>
              <a:t>F</a:t>
            </a:r>
            <a:r>
              <a:rPr lang="ru-RU" sz="3400" i="1" baseline="-25000" dirty="0" smtClean="0">
                <a:cs typeface="Times New Roman" pitchFamily="18" charset="0"/>
              </a:rPr>
              <a:t>1</a:t>
            </a:r>
            <a:r>
              <a:rPr lang="ru-RU" sz="3400" dirty="0" smtClean="0">
                <a:cs typeface="Times New Roman" pitchFamily="18" charset="0"/>
              </a:rPr>
              <a:t> называется движением, если оно ...». </a:t>
            </a:r>
          </a:p>
          <a:p>
            <a:pPr marL="324000" lvl="0" indent="-360000" algn="just">
              <a:spcAft>
                <a:spcPts val="1200"/>
              </a:spcAft>
              <a:buClrTx/>
              <a:buFont typeface="+mj-lt"/>
              <a:buAutoNum type="arabicParenR"/>
            </a:pPr>
            <a:r>
              <a:rPr lang="ru-RU" sz="3400" dirty="0" smtClean="0">
                <a:cs typeface="Times New Roman" pitchFamily="18" charset="0"/>
              </a:rPr>
              <a:t>Треугольники </a:t>
            </a:r>
            <a:r>
              <a:rPr lang="en-US" sz="3400" i="1" dirty="0" smtClean="0">
                <a:cs typeface="Times New Roman" pitchFamily="18" charset="0"/>
              </a:rPr>
              <a:t>KMN</a:t>
            </a:r>
            <a:r>
              <a:rPr lang="ru-RU" sz="3400" dirty="0" smtClean="0">
                <a:cs typeface="Times New Roman" pitchFamily="18" charset="0"/>
              </a:rPr>
              <a:t> и </a:t>
            </a:r>
            <a:r>
              <a:rPr lang="en-US" sz="3400" i="1" dirty="0" smtClean="0">
                <a:cs typeface="Times New Roman" pitchFamily="18" charset="0"/>
              </a:rPr>
              <a:t>PSH</a:t>
            </a:r>
            <a:r>
              <a:rPr lang="ru-RU" sz="3400" dirty="0" smtClean="0">
                <a:cs typeface="Times New Roman" pitchFamily="18" charset="0"/>
              </a:rPr>
              <a:t> симметричны относительно некоторой точки. Стороны </a:t>
            </a:r>
            <a:r>
              <a:rPr lang="el-GR" sz="3400" i="1" dirty="0" smtClean="0">
                <a:cs typeface="Times New Roman" pitchFamily="18" charset="0"/>
              </a:rPr>
              <a:t>Δ</a:t>
            </a:r>
            <a:r>
              <a:rPr lang="en-US" sz="3400" i="1" dirty="0" smtClean="0">
                <a:cs typeface="Times New Roman" pitchFamily="18" charset="0"/>
              </a:rPr>
              <a:t>KMN</a:t>
            </a:r>
            <a:r>
              <a:rPr lang="ru-RU" sz="3400" dirty="0" smtClean="0">
                <a:cs typeface="Times New Roman" pitchFamily="18" charset="0"/>
              </a:rPr>
              <a:t> равны 7 см, 11 см и 15 см. Найти периметр </a:t>
            </a:r>
            <a:r>
              <a:rPr lang="el-GR" sz="3400" i="1" dirty="0" smtClean="0">
                <a:cs typeface="Times New Roman" pitchFamily="18" charset="0"/>
              </a:rPr>
              <a:t>Δ </a:t>
            </a:r>
            <a:r>
              <a:rPr lang="en-US" sz="3400" i="1" dirty="0" smtClean="0">
                <a:cs typeface="Times New Roman" pitchFamily="18" charset="0"/>
              </a:rPr>
              <a:t>PSH</a:t>
            </a:r>
            <a:r>
              <a:rPr lang="ru-RU" sz="3400" dirty="0" smtClean="0">
                <a:cs typeface="Times New Roman" pitchFamily="18" charset="0"/>
              </a:rPr>
              <a:t>.</a:t>
            </a:r>
          </a:p>
          <a:p>
            <a:pPr marL="324000" lvl="0" indent="-360000" algn="just">
              <a:spcAft>
                <a:spcPts val="1200"/>
              </a:spcAft>
              <a:buClrTx/>
              <a:buFont typeface="+mj-lt"/>
              <a:buAutoNum type="arabicParenR"/>
            </a:pPr>
            <a:r>
              <a:rPr lang="ru-RU" sz="3400" dirty="0" smtClean="0">
                <a:cs typeface="Times New Roman" pitchFamily="18" charset="0"/>
              </a:rPr>
              <a:t>В какую фигуру переходит при движении отрезок длиной 7 см?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Математический диктант</a:t>
            </a:r>
            <a:endParaRPr lang="ru-RU" sz="4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Укажите номера верных утверждений:</a:t>
            </a:r>
          </a:p>
          <a:p>
            <a:pPr marL="514350" lvl="0" indent="-514350">
              <a:buClrTx/>
              <a:buFont typeface="+mj-lt"/>
              <a:buAutoNum type="arabicParenR"/>
            </a:pPr>
            <a:r>
              <a:rPr lang="ru-RU" dirty="0" smtClean="0"/>
              <a:t>Круг не имеет центра симметрии.</a:t>
            </a:r>
          </a:p>
          <a:p>
            <a:pPr marL="514350" lvl="0" indent="-514350">
              <a:buClrTx/>
              <a:buFont typeface="+mj-lt"/>
              <a:buAutoNum type="arabicParenR"/>
            </a:pPr>
            <a:r>
              <a:rPr lang="ru-RU" dirty="0" smtClean="0"/>
              <a:t>Центром симметрии ромба является точка пересечения его диагоналей.</a:t>
            </a:r>
          </a:p>
          <a:p>
            <a:pPr marL="514350" lvl="0" indent="-514350">
              <a:buClrTx/>
              <a:buFont typeface="+mj-lt"/>
              <a:buAutoNum type="arabicParenR"/>
            </a:pPr>
            <a:r>
              <a:rPr lang="ru-RU" dirty="0" smtClean="0"/>
              <a:t>Квадрат имеет две оси симметрии</a:t>
            </a:r>
          </a:p>
          <a:p>
            <a:pPr marL="514350" lvl="0" indent="-514350">
              <a:buClrTx/>
              <a:buFont typeface="+mj-lt"/>
              <a:buAutoNum type="arabicParenR"/>
            </a:pPr>
            <a:r>
              <a:rPr lang="ru-RU" dirty="0" smtClean="0"/>
              <a:t>Окружность не имеет центра симметрии.</a:t>
            </a:r>
          </a:p>
          <a:p>
            <a:pPr marL="514350" lvl="0" indent="-514350">
              <a:buClrTx/>
              <a:buFont typeface="+mj-lt"/>
              <a:buAutoNum type="arabicParenR"/>
            </a:pPr>
            <a:r>
              <a:rPr lang="ru-RU" dirty="0" smtClean="0"/>
              <a:t>Угол имеет одну ось симметрии</a:t>
            </a:r>
          </a:p>
          <a:p>
            <a:pPr marL="514350" lvl="0" indent="-514350">
              <a:buClrTx/>
              <a:buFont typeface="+mj-lt"/>
              <a:buAutoNum type="arabicParenR"/>
            </a:pPr>
            <a:r>
              <a:rPr lang="ru-RU" dirty="0" smtClean="0"/>
              <a:t>Равнобедренный треугольник не имеет центра симметрии.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центр симм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" y="2696497"/>
            <a:ext cx="3809999" cy="215080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Взаимопроверка диктанта</a:t>
            </a:r>
            <a:endParaRPr lang="ru-RU" sz="4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8" name="Рисунок 7" descr="осев симм.bmp"/>
          <p:cNvPicPr/>
          <p:nvPr/>
        </p:nvPicPr>
        <p:blipFill>
          <a:blip r:embed="rId4"/>
          <a:stretch>
            <a:fillRect/>
          </a:stretch>
        </p:blipFill>
        <p:spPr>
          <a:xfrm>
            <a:off x="4038600" y="2819400"/>
            <a:ext cx="48006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Взаимопроверка диктанта</a:t>
            </a:r>
            <a:endParaRPr lang="ru-RU" sz="4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28800" y="1935480"/>
            <a:ext cx="6858000" cy="438912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lnSpc>
                <a:spcPct val="150000"/>
              </a:lnSpc>
              <a:buNone/>
            </a:pPr>
            <a:r>
              <a:rPr lang="ru-RU" dirty="0" smtClean="0"/>
              <a:t>3</a:t>
            </a:r>
            <a:r>
              <a:rPr lang="ru-RU" dirty="0" smtClean="0"/>
              <a:t>)   </a:t>
            </a:r>
            <a:r>
              <a:rPr lang="ru-RU" sz="2800" dirty="0" smtClean="0"/>
              <a:t>…если оно сохраняет расстояние»</a:t>
            </a:r>
          </a:p>
          <a:p>
            <a:pPr>
              <a:lnSpc>
                <a:spcPct val="150000"/>
              </a:lnSpc>
              <a:buNone/>
            </a:pPr>
            <a:r>
              <a:rPr lang="ru-RU" sz="2800" dirty="0" smtClean="0"/>
              <a:t>4)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33</a:t>
            </a:r>
            <a:r>
              <a:rPr lang="ru-RU" sz="2800" dirty="0" smtClean="0"/>
              <a:t> см</a:t>
            </a:r>
          </a:p>
          <a:p>
            <a:pPr>
              <a:lnSpc>
                <a:spcPct val="150000"/>
              </a:lnSpc>
              <a:buNone/>
            </a:pPr>
            <a:r>
              <a:rPr lang="ru-RU" sz="2800" dirty="0" smtClean="0"/>
              <a:t>5)   в отрезок  длиной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800" dirty="0" smtClean="0"/>
              <a:t> см.</a:t>
            </a:r>
          </a:p>
          <a:p>
            <a:pPr>
              <a:lnSpc>
                <a:spcPct val="150000"/>
              </a:lnSpc>
              <a:buNone/>
            </a:pPr>
            <a:r>
              <a:rPr lang="ru-RU" sz="2800" dirty="0" smtClean="0"/>
              <a:t>6)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2., 5., 6.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Актуализация опорных знаний </a:t>
            </a:r>
            <a:endParaRPr lang="ru-RU" sz="4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286000"/>
            <a:ext cx="7772400" cy="4389120"/>
          </a:xfrm>
        </p:spPr>
        <p:txBody>
          <a:bodyPr>
            <a:normAutofit/>
          </a:bodyPr>
          <a:lstStyle/>
          <a:p>
            <a:pPr marL="514350" lvl="0" indent="-514350">
              <a:lnSpc>
                <a:spcPct val="150000"/>
              </a:lnSpc>
              <a:buClrTx/>
              <a:buFont typeface="+mj-lt"/>
              <a:buAutoNum type="arabicParenR"/>
            </a:pPr>
            <a:r>
              <a:rPr lang="ru-RU" dirty="0" smtClean="0"/>
              <a:t>Какие прямые называются параллельными?</a:t>
            </a:r>
          </a:p>
          <a:p>
            <a:pPr marL="514350" lvl="0" indent="-514350">
              <a:lnSpc>
                <a:spcPct val="150000"/>
              </a:lnSpc>
              <a:buClrTx/>
              <a:buFont typeface="+mj-lt"/>
              <a:buAutoNum type="arabicParenR"/>
            </a:pPr>
            <a:r>
              <a:rPr lang="ru-RU" dirty="0" smtClean="0"/>
              <a:t>Первый признак параллелограмма. </a:t>
            </a:r>
          </a:p>
          <a:p>
            <a:pPr marL="514350" lvl="0" indent="-514350">
              <a:lnSpc>
                <a:spcPct val="150000"/>
              </a:lnSpc>
              <a:buClrTx/>
              <a:buFont typeface="+mj-lt"/>
              <a:buAutoNum type="arabicParenR"/>
            </a:pPr>
            <a:r>
              <a:rPr lang="ru-RU" dirty="0" smtClean="0"/>
              <a:t>Свойство сторон параллелограмма. </a:t>
            </a:r>
          </a:p>
          <a:p>
            <a:pPr marL="514350" lvl="0" indent="-514350">
              <a:lnSpc>
                <a:spcPct val="150000"/>
              </a:lnSpc>
              <a:buClrTx/>
              <a:buFont typeface="+mj-lt"/>
              <a:buAutoNum type="arabicParenR"/>
            </a:pPr>
            <a:r>
              <a:rPr lang="ru-RU" dirty="0" smtClean="0"/>
              <a:t>Что такое вектор?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Параллельный перенос. Определение</a:t>
            </a:r>
            <a:endParaRPr lang="ru-RU" sz="40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935480"/>
            <a:ext cx="8458200" cy="4389120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ru-RU" b="1" dirty="0" smtClean="0"/>
              <a:t>   </a:t>
            </a:r>
          </a:p>
          <a:p>
            <a:pPr algn="just">
              <a:lnSpc>
                <a:spcPct val="150000"/>
              </a:lnSpc>
              <a:buNone/>
            </a:pPr>
            <a:r>
              <a:rPr lang="ru-RU" b="1" dirty="0" smtClean="0"/>
              <a:t>   Преобразование</a:t>
            </a:r>
            <a:r>
              <a:rPr lang="ru-RU" b="1" dirty="0" smtClean="0"/>
              <a:t>, при котором каждая </a:t>
            </a:r>
            <a:r>
              <a:rPr lang="ru-RU" b="1" dirty="0" smtClean="0"/>
              <a:t>точка фигуры </a:t>
            </a:r>
            <a:r>
              <a:rPr lang="ru-RU" b="1" dirty="0" smtClean="0"/>
              <a:t>перемещается в одном и том же направлении на одно и то же расстояние, называется параллельным переносом.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704088"/>
            <a:ext cx="8763000" cy="1143000"/>
          </a:xfrm>
        </p:spPr>
        <p:txBody>
          <a:bodyPr>
            <a:noAutofit/>
          </a:bodyPr>
          <a:lstStyle/>
          <a:p>
            <a:r>
              <a:rPr lang="ru-RU" sz="4000" b="1" spc="-70" dirty="0" smtClean="0">
                <a:latin typeface="+mn-lt"/>
              </a:rPr>
              <a:t>Параллельный </a:t>
            </a:r>
            <a:r>
              <a:rPr lang="ru-RU" sz="4000" b="1" spc="-70" dirty="0" smtClean="0">
                <a:latin typeface="+mn-lt"/>
              </a:rPr>
              <a:t>перенос – движение</a:t>
            </a:r>
            <a:endParaRPr lang="ru-RU" sz="4000" b="1" spc="-70" dirty="0">
              <a:latin typeface="+mn-lt"/>
            </a:endParaRPr>
          </a:p>
        </p:txBody>
      </p:sp>
      <p:pic>
        <p:nvPicPr>
          <p:cNvPr id="4" name="Содержимое 3" descr="парал перен.bmp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1981200"/>
            <a:ext cx="5029199" cy="2478758"/>
          </a:xfrm>
          <a:prstGeom prst="rect">
            <a:avLst/>
          </a:prstGeom>
        </p:spPr>
      </p:pic>
      <p:sp>
        <p:nvSpPr>
          <p:cNvPr id="2049" name="AutoShape 1"/>
          <p:cNvSpPr>
            <a:spLocks noChangeShapeType="1"/>
          </p:cNvSpPr>
          <p:nvPr/>
        </p:nvSpPr>
        <p:spPr bwMode="auto">
          <a:xfrm>
            <a:off x="2806700" y="958850"/>
            <a:ext cx="0" cy="1619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28600" y="4495800"/>
            <a:ext cx="91440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</a:rPr>
              <a:t>                     ММ</a:t>
            </a:r>
            <a:r>
              <a:rPr kumimoji="0" lang="ru-RU" sz="2000" b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</a:rPr>
              <a:t>1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</a:rPr>
              <a:t>= а</a:t>
            </a: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28600" y="480060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076575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Andale Sans UI"/>
                <a:cs typeface="Times New Roman" pitchFamily="18" charset="0"/>
              </a:rPr>
              <a:t>	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</a:rPr>
              <a:t>                                      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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</a:rPr>
              <a:t>  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 </a:t>
            </a:r>
            <a:r>
              <a:rPr kumimoji="0" lang="ru-RU" sz="2000" b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</a:rPr>
              <a:t>1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 </a:t>
            </a:r>
            <a:r>
              <a:rPr kumimoji="0" lang="ru-RU" sz="2000" b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</a:rPr>
              <a:t>1</a:t>
            </a:r>
            <a:r>
              <a:rPr kumimoji="0" lang="ru-RU" sz="2000" b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  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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</a:rPr>
              <a:t> 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   ММ</a:t>
            </a:r>
            <a:r>
              <a:rPr kumimoji="0" lang="ru-RU" sz="2000" b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1 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/>
              </a:rPr>
              <a:t>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NN</a:t>
            </a:r>
            <a:r>
              <a:rPr kumimoji="0" lang="ru-RU" sz="2000" b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1  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и ММ</a:t>
            </a:r>
            <a:r>
              <a:rPr kumimoji="0" lang="ru-RU" sz="2000" b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1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=</a:t>
            </a: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NN</a:t>
            </a:r>
            <a:r>
              <a:rPr kumimoji="0" lang="ru-RU" sz="2000" b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1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</a:t>
            </a: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</a:rPr>
              <a:t> </a:t>
            </a: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  <a:sym typeface="Symbol" pitchFamily="18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076575" algn="l"/>
              </a:tabLs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                     </a:t>
            </a: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NN</a:t>
            </a:r>
            <a:r>
              <a:rPr kumimoji="0" lang="ru-RU" sz="2000" b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1 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= </a:t>
            </a: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a</a:t>
            </a: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  <a:sym typeface="Symbol" pitchFamily="18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076575" algn="l"/>
              </a:tabLst>
            </a:pP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Andale Sans UI"/>
              <a:cs typeface="Times New Roman" pitchFamily="18" charset="0"/>
              <a:sym typeface="Symbol" pitchFamily="18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076575" algn="l"/>
              </a:tabLst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           </a:t>
            </a:r>
            <a:r>
              <a:rPr kumimoji="0" lang="ru-RU" sz="20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    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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</a:rPr>
              <a:t>  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четырехугольник  </a:t>
            </a: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MM</a:t>
            </a:r>
            <a:r>
              <a:rPr kumimoji="0" lang="ru-RU" sz="2000" b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1</a:t>
            </a: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N</a:t>
            </a:r>
            <a:r>
              <a:rPr kumimoji="0" lang="ru-RU" sz="2000" b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1</a:t>
            </a:r>
            <a:r>
              <a:rPr kumimoji="0" lang="en-US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N 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Andale Sans UI"/>
                <a:cs typeface="Times New Roman" pitchFamily="18" charset="0"/>
                <a:sym typeface="Symbol" pitchFamily="18" charset="2"/>
              </a:rPr>
              <a:t>– параллелограмм.</a:t>
            </a:r>
          </a:p>
        </p:txBody>
      </p:sp>
      <p:sp>
        <p:nvSpPr>
          <p:cNvPr id="11" name="AutoShape 3"/>
          <p:cNvSpPr>
            <a:spLocks/>
          </p:cNvSpPr>
          <p:nvPr/>
        </p:nvSpPr>
        <p:spPr bwMode="auto">
          <a:xfrm>
            <a:off x="2590800" y="4419600"/>
            <a:ext cx="228600" cy="1085850"/>
          </a:xfrm>
          <a:prstGeom prst="rightBrace">
            <a:avLst>
              <a:gd name="adj1" fmla="val 45370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2286000" y="4572000"/>
            <a:ext cx="228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209800" y="5181600"/>
            <a:ext cx="228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676400" y="4495800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600200" y="5105400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581400" y="4800600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267200" y="4800600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82000" cy="1143000"/>
          </a:xfrm>
        </p:spPr>
        <p:txBody>
          <a:bodyPr>
            <a:noAutofit/>
          </a:bodyPr>
          <a:lstStyle/>
          <a:p>
            <a:r>
              <a:rPr lang="ru-RU" sz="4000" b="1" spc="-80" dirty="0" smtClean="0">
                <a:latin typeface="+mn-lt"/>
              </a:rPr>
              <a:t>Свойства параллельного переноса</a:t>
            </a:r>
            <a:endParaRPr lang="ru-RU" sz="4000" b="1" spc="-8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52000" indent="-252000" algn="just">
              <a:lnSpc>
                <a:spcPct val="120000"/>
              </a:lnSpc>
              <a:buNone/>
            </a:pPr>
            <a:r>
              <a:rPr lang="ru-RU" dirty="0" smtClean="0"/>
              <a:t> 1</a:t>
            </a:r>
            <a:r>
              <a:rPr lang="ru-RU" dirty="0" smtClean="0"/>
              <a:t>) отрезок переходит в равный ему отрезок;</a:t>
            </a:r>
          </a:p>
          <a:p>
            <a:pPr marL="252000" indent="-252000" algn="just">
              <a:lnSpc>
                <a:spcPct val="120000"/>
              </a:lnSpc>
              <a:buNone/>
            </a:pPr>
            <a:r>
              <a:rPr lang="ru-RU" dirty="0" smtClean="0"/>
              <a:t> 2</a:t>
            </a:r>
            <a:r>
              <a:rPr lang="ru-RU" dirty="0" smtClean="0"/>
              <a:t>) угол переходит в равный ему угол;</a:t>
            </a:r>
          </a:p>
          <a:p>
            <a:pPr marL="252000" indent="-252000" algn="just">
              <a:lnSpc>
                <a:spcPct val="120000"/>
              </a:lnSpc>
              <a:buNone/>
            </a:pPr>
            <a:r>
              <a:rPr lang="ru-RU" dirty="0" smtClean="0"/>
              <a:t> 3</a:t>
            </a:r>
            <a:r>
              <a:rPr lang="ru-RU" dirty="0" smtClean="0"/>
              <a:t>) окружность переходит в равную ей окружность;</a:t>
            </a:r>
          </a:p>
          <a:p>
            <a:pPr marL="252000" indent="-252000" algn="just">
              <a:lnSpc>
                <a:spcPct val="120000"/>
              </a:lnSpc>
              <a:buNone/>
            </a:pPr>
            <a:r>
              <a:rPr lang="ru-RU" dirty="0" smtClean="0"/>
              <a:t> 4)любой </a:t>
            </a:r>
            <a:r>
              <a:rPr lang="ru-RU" dirty="0" smtClean="0"/>
              <a:t>многоугольник переходит в равный ему многоугольник;</a:t>
            </a:r>
          </a:p>
          <a:p>
            <a:pPr marL="252000" indent="-252000" algn="just">
              <a:lnSpc>
                <a:spcPct val="120000"/>
              </a:lnSpc>
              <a:buNone/>
            </a:pPr>
            <a:r>
              <a:rPr lang="ru-RU" dirty="0" smtClean="0"/>
              <a:t> 5)параллельные </a:t>
            </a:r>
            <a:r>
              <a:rPr lang="ru-RU" dirty="0" smtClean="0"/>
              <a:t>прямые переходят в параллельные прямые;</a:t>
            </a:r>
          </a:p>
          <a:p>
            <a:pPr marL="252000" indent="-252000" algn="just">
              <a:lnSpc>
                <a:spcPct val="120000"/>
              </a:lnSpc>
              <a:buNone/>
            </a:pPr>
            <a:r>
              <a:rPr lang="ru-RU" dirty="0" smtClean="0"/>
              <a:t> 6)перпендикулярные </a:t>
            </a:r>
            <a:r>
              <a:rPr lang="ru-RU" dirty="0" smtClean="0"/>
              <a:t>прямые переходят в перпендикулярные прямые.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Практическая </a:t>
            </a:r>
            <a:r>
              <a:rPr lang="ru-RU" sz="4000" b="1" dirty="0" smtClean="0">
                <a:latin typeface="+mn-lt"/>
              </a:rPr>
              <a:t>работа</a:t>
            </a:r>
            <a:endParaRPr lang="ru-RU" sz="4000" dirty="0">
              <a:latin typeface="+mn-lt"/>
            </a:endParaRPr>
          </a:p>
        </p:txBody>
      </p:sp>
      <p:pic>
        <p:nvPicPr>
          <p:cNvPr id="8" name="Содержимое 7" descr="Практ. раб (5)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19600" y="1676400"/>
            <a:ext cx="4724400" cy="4953000"/>
          </a:xfrm>
        </p:spPr>
      </p:pic>
      <p:pic>
        <p:nvPicPr>
          <p:cNvPr id="7" name="Содержимое 6" descr="Практическая работа (3).pn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2400" y="1752600"/>
            <a:ext cx="4343400" cy="487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704088"/>
            <a:ext cx="8991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b="1" spc="-150" dirty="0" smtClean="0">
                <a:latin typeface="+mn-lt"/>
              </a:rPr>
              <a:t>Итог </a:t>
            </a:r>
            <a:r>
              <a:rPr lang="ru-RU" sz="4000" b="1" spc="-150" dirty="0" smtClean="0">
                <a:latin typeface="+mn-lt"/>
              </a:rPr>
              <a:t>урока «Параллельный перенос»</a:t>
            </a:r>
            <a:endParaRPr lang="ru-RU" sz="4000" spc="-15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68880"/>
            <a:ext cx="8229600" cy="4389120"/>
          </a:xfrm>
        </p:spPr>
        <p:txBody>
          <a:bodyPr/>
          <a:lstStyle/>
          <a:p>
            <a:pPr marL="514350" lvl="0" indent="-514350">
              <a:lnSpc>
                <a:spcPct val="150000"/>
              </a:lnSpc>
              <a:buClrTx/>
              <a:buFont typeface="+mj-lt"/>
              <a:buAutoNum type="arabicParenR"/>
            </a:pPr>
            <a:r>
              <a:rPr lang="ru-RU" dirty="0" smtClean="0"/>
              <a:t>Какое </a:t>
            </a:r>
            <a:r>
              <a:rPr lang="ru-RU" dirty="0" smtClean="0"/>
              <a:t>отображение плоскости называется параллельным переносом на данный </a:t>
            </a:r>
            <a:r>
              <a:rPr lang="ru-RU" dirty="0" smtClean="0"/>
              <a:t>вектор?</a:t>
            </a:r>
          </a:p>
          <a:p>
            <a:pPr marL="514350" lvl="0" indent="-514350">
              <a:lnSpc>
                <a:spcPct val="150000"/>
              </a:lnSpc>
              <a:buClrTx/>
              <a:buFont typeface="+mj-lt"/>
              <a:buAutoNum type="arabicParenR"/>
            </a:pPr>
            <a:endParaRPr lang="ru-RU" dirty="0" smtClean="0"/>
          </a:p>
          <a:p>
            <a:pPr marL="514350" lvl="0" indent="-514350">
              <a:lnSpc>
                <a:spcPct val="150000"/>
              </a:lnSpc>
              <a:buClrTx/>
              <a:buFont typeface="+mj-lt"/>
              <a:buAutoNum type="arabicParenR"/>
            </a:pPr>
            <a:r>
              <a:rPr lang="ru-RU" dirty="0" smtClean="0"/>
              <a:t>Где </a:t>
            </a:r>
            <a:r>
              <a:rPr lang="ru-RU" dirty="0" smtClean="0"/>
              <a:t>вы встречались с параллельным переносом?</a:t>
            </a:r>
          </a:p>
          <a:p>
            <a:pPr marL="514350" indent="-514350">
              <a:lnSpc>
                <a:spcPct val="150000"/>
              </a:lnSpc>
              <a:buClrTx/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Домашнее задание</a:t>
            </a:r>
            <a:endParaRPr lang="ru-RU" sz="4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0" y="1935480"/>
            <a:ext cx="7162800" cy="4389120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endParaRPr lang="ru-RU" dirty="0" smtClean="0"/>
          </a:p>
          <a:p>
            <a:pPr>
              <a:lnSpc>
                <a:spcPct val="150000"/>
              </a:lnSpc>
              <a:buNone/>
            </a:pPr>
            <a:r>
              <a:rPr lang="ru-RU" dirty="0" smtClean="0"/>
              <a:t>Изучить </a:t>
            </a:r>
            <a:r>
              <a:rPr lang="ru-RU" dirty="0" smtClean="0"/>
              <a:t>материал пункта 116; </a:t>
            </a:r>
            <a:endParaRPr lang="ru-RU" dirty="0" smtClean="0"/>
          </a:p>
          <a:p>
            <a:pPr>
              <a:lnSpc>
                <a:spcPct val="150000"/>
              </a:lnSpc>
              <a:buNone/>
            </a:pPr>
            <a:r>
              <a:rPr lang="ru-RU" dirty="0" smtClean="0"/>
              <a:t>Р</a:t>
            </a:r>
            <a:r>
              <a:rPr lang="ru-RU" dirty="0" smtClean="0"/>
              <a:t>ешить </a:t>
            </a:r>
            <a:r>
              <a:rPr lang="ru-RU" dirty="0" smtClean="0"/>
              <a:t>задачи №№ 1163 (а), 1165. </a:t>
            </a:r>
            <a:endParaRPr lang="ru-RU" dirty="0" smtClean="0"/>
          </a:p>
          <a:p>
            <a:pPr>
              <a:lnSpc>
                <a:spcPct val="150000"/>
              </a:lnSpc>
              <a:buNone/>
            </a:pPr>
            <a:r>
              <a:rPr lang="ru-RU" dirty="0" smtClean="0"/>
              <a:t>Принести </a:t>
            </a:r>
            <a:r>
              <a:rPr lang="ru-RU" dirty="0" smtClean="0"/>
              <a:t>циркули и транспортиры.</a:t>
            </a:r>
          </a:p>
          <a:p>
            <a:pPr>
              <a:lnSpc>
                <a:spcPct val="150000"/>
              </a:lnSpc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152</TotalTime>
  <Words>411</Words>
  <PresentationFormat>Экран (4:3)</PresentationFormat>
  <Paragraphs>69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Параллельный перенос 9 класс</vt:lpstr>
      <vt:lpstr>Цели урока:</vt:lpstr>
      <vt:lpstr>Повторение:  движение,  осевая и центральная симметрии</vt:lpstr>
      <vt:lpstr>Математический диктант</vt:lpstr>
      <vt:lpstr>Математический диктант</vt:lpstr>
      <vt:lpstr>Взаимопроверка диктанта</vt:lpstr>
      <vt:lpstr>Взаимопроверка диктанта</vt:lpstr>
      <vt:lpstr>Актуализация опорных знаний </vt:lpstr>
      <vt:lpstr>Параллельный перенос. Определение</vt:lpstr>
      <vt:lpstr>Параллельный перенос – движение</vt:lpstr>
      <vt:lpstr>Свойства параллельного переноса</vt:lpstr>
      <vt:lpstr>Практическая работа</vt:lpstr>
      <vt:lpstr>Итог урока «Параллельный перенос»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Параллельный перенос</dc:title>
  <dc:creator>Admin</dc:creator>
  <cp:lastModifiedBy>Admin</cp:lastModifiedBy>
  <cp:revision>17</cp:revision>
  <dcterms:created xsi:type="dcterms:W3CDTF">2016-09-26T05:23:47Z</dcterms:created>
  <dcterms:modified xsi:type="dcterms:W3CDTF">2016-09-26T08:56:39Z</dcterms:modified>
</cp:coreProperties>
</file>